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17"/>
  </p:notesMasterIdLst>
  <p:handoutMasterIdLst>
    <p:handoutMasterId r:id="rId18"/>
  </p:handoutMasterIdLst>
  <p:sldIdLst>
    <p:sldId id="337" r:id="rId2"/>
    <p:sldId id="310" r:id="rId3"/>
    <p:sldId id="311" r:id="rId4"/>
    <p:sldId id="314" r:id="rId5"/>
    <p:sldId id="317" r:id="rId6"/>
    <p:sldId id="318" r:id="rId7"/>
    <p:sldId id="320" r:id="rId8"/>
    <p:sldId id="336" r:id="rId9"/>
    <p:sldId id="322" r:id="rId10"/>
    <p:sldId id="324" r:id="rId11"/>
    <p:sldId id="330" r:id="rId12"/>
    <p:sldId id="331" r:id="rId13"/>
    <p:sldId id="332" r:id="rId14"/>
    <p:sldId id="333" r:id="rId15"/>
    <p:sldId id="334" r:id="rId16"/>
  </p:sldIdLst>
  <p:sldSz cx="12192000" cy="6858000"/>
  <p:notesSz cx="6858000" cy="9144000"/>
  <p:custShowLst>
    <p:custShow name="自定义放映 1" id="0">
      <p:sldLst>
        <p:sld r:id="rId2"/>
        <p:sld r:id="rId3"/>
        <p:sld r:id="rId16"/>
      </p:sldLst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0A6B9DC-1EB0-4059-A17B-05BCCA54F271}">
          <p14:sldIdLst>
            <p14:sldId id="337"/>
            <p14:sldId id="310"/>
            <p14:sldId id="311"/>
          </p14:sldIdLst>
        </p14:section>
        <p14:section name="1" id="{32428E2E-A189-46C2-A8CB-8C891F6E1B5B}">
          <p14:sldIdLst>
            <p14:sldId id="314"/>
            <p14:sldId id="317"/>
            <p14:sldId id="318"/>
            <p14:sldId id="320"/>
            <p14:sldId id="336"/>
            <p14:sldId id="322"/>
          </p14:sldIdLst>
        </p14:section>
        <p14:section name="2" id="{79EF91A7-8260-42F4-A18D-5029204334EE}">
          <p14:sldIdLst>
            <p14:sldId id="324"/>
            <p14:sldId id="330"/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BEBEBE"/>
    <a:srgbClr val="262626"/>
    <a:srgbClr val="FFFFFF"/>
    <a:srgbClr val="3C3C3C"/>
    <a:srgbClr val="92C6FF"/>
    <a:srgbClr val="90C7FF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FB2F3-02DD-4B4E-BD6E-87AAB1AA30F3}" v="915" dt="2021-11-09T18:47:35.385"/>
    <p1510:client id="{FD469061-FE67-4EB7-8734-E6159D382C6D}" v="1546" dt="2021-11-09T18:44:00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05"/>
      </p:cViewPr>
      <p:guideLst>
        <p:guide orient="horz" pos="2152"/>
        <p:guide pos="3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2021/11/9</a:t>
            </a:fld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‹#›</a:t>
            </a:fld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8822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pPr/>
              <a:t>2021/11/9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849F42C-2DAE-424C-A4B8-3140182C3E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265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2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4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994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5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67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0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19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9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25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7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93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67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slide" Target="slide4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slide" Target="slide3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CB30EC7-4121-4259-9178-C53001BA10C4}"/>
              </a:ext>
            </a:extLst>
          </p:cNvPr>
          <p:cNvGrpSpPr/>
          <p:nvPr/>
        </p:nvGrpSpPr>
        <p:grpSpPr>
          <a:xfrm>
            <a:off x="1119554" y="1494693"/>
            <a:ext cx="9952892" cy="3868614"/>
            <a:chOff x="3376245" y="984737"/>
            <a:chExt cx="5539154" cy="310670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AF81DDF-C55A-4C8F-AA71-4A88B50F9805}"/>
                </a:ext>
              </a:extLst>
            </p:cNvPr>
            <p:cNvSpPr txBox="1"/>
            <p:nvPr/>
          </p:nvSpPr>
          <p:spPr>
            <a:xfrm>
              <a:off x="4250083" y="2510889"/>
              <a:ext cx="37914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90C7FF"/>
                  </a:solidFill>
                </a:rPr>
                <a:t>Grupo 04</a:t>
              </a:r>
            </a:p>
            <a:p>
              <a:pPr algn="ctr"/>
              <a:r>
                <a:rPr lang="en-US" altLang="zh-CN" sz="1400" err="1">
                  <a:solidFill>
                    <a:srgbClr val="90C7FF"/>
                  </a:solidFill>
                </a:rPr>
                <a:t>ZhengYu</a:t>
              </a:r>
              <a:r>
                <a:rPr lang="en-US" altLang="zh-CN" sz="1400">
                  <a:solidFill>
                    <a:srgbClr val="90C7FF"/>
                  </a:solidFill>
                </a:rPr>
                <a:t> Ye</a:t>
              </a:r>
            </a:p>
            <a:p>
              <a:pPr algn="ctr"/>
              <a:r>
                <a:rPr lang="en-US" altLang="zh-CN" sz="1400" err="1">
                  <a:solidFill>
                    <a:srgbClr val="90C7FF"/>
                  </a:solidFill>
                </a:rPr>
                <a:t>XingHong</a:t>
              </a:r>
              <a:r>
                <a:rPr lang="en-US" altLang="zh-CN" sz="1400">
                  <a:solidFill>
                    <a:srgbClr val="90C7FF"/>
                  </a:solidFill>
                </a:rPr>
                <a:t> Wu</a:t>
              </a:r>
            </a:p>
            <a:p>
              <a:pPr algn="ctr"/>
              <a:r>
                <a:rPr lang="en-US" altLang="zh-CN" sz="1400" err="1">
                  <a:solidFill>
                    <a:srgbClr val="90C7FF"/>
                  </a:solidFill>
                </a:rPr>
                <a:t>XiaoMin</a:t>
              </a:r>
              <a:r>
                <a:rPr lang="en-US" altLang="zh-CN" sz="1400">
                  <a:solidFill>
                    <a:srgbClr val="90C7FF"/>
                  </a:solidFill>
                </a:rPr>
                <a:t> Shi</a:t>
              </a:r>
            </a:p>
            <a:p>
              <a:pPr algn="ctr"/>
              <a:r>
                <a:rPr lang="en-US" altLang="zh-CN" sz="1400" err="1">
                  <a:solidFill>
                    <a:srgbClr val="90C7FF"/>
                  </a:solidFill>
                </a:rPr>
                <a:t>TianCe</a:t>
              </a:r>
              <a:r>
                <a:rPr lang="en-US" altLang="zh-CN" sz="1400">
                  <a:solidFill>
                    <a:srgbClr val="90C7FF"/>
                  </a:solidFill>
                </a:rPr>
                <a:t> Hu</a:t>
              </a:r>
            </a:p>
            <a:p>
              <a:pPr algn="ctr"/>
              <a:r>
                <a:rPr lang="en-US" altLang="zh-CN" sz="1400">
                  <a:solidFill>
                    <a:srgbClr val="90C7FF"/>
                  </a:solidFill>
                </a:rPr>
                <a:t>Wei Zheng</a:t>
              </a:r>
              <a:endParaRPr lang="zh-CN" altLang="en-US" sz="1400">
                <a:solidFill>
                  <a:srgbClr val="90C7FF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7F017CF-332A-4C85-8301-F2949406FB7C}"/>
                </a:ext>
              </a:extLst>
            </p:cNvPr>
            <p:cNvSpPr/>
            <p:nvPr/>
          </p:nvSpPr>
          <p:spPr>
            <a:xfrm>
              <a:off x="5178668" y="984737"/>
              <a:ext cx="1934309" cy="3106701"/>
            </a:xfrm>
            <a:prstGeom prst="rect">
              <a:avLst/>
            </a:prstGeom>
            <a:noFill/>
            <a:ln w="19050">
              <a:solidFill>
                <a:srgbClr val="92C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6253F71-C170-4038-8CD2-8489E3EC2F57}"/>
                </a:ext>
              </a:extLst>
            </p:cNvPr>
            <p:cNvSpPr txBox="1"/>
            <p:nvPr/>
          </p:nvSpPr>
          <p:spPr>
            <a:xfrm>
              <a:off x="3376245" y="1680463"/>
              <a:ext cx="5539154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rgbClr val="92C6FF"/>
                  </a:solidFill>
                </a:rPr>
                <a:t>Web </a:t>
              </a:r>
              <a:r>
                <a:rPr lang="en-US" altLang="zh-CN" sz="2800" err="1">
                  <a:solidFill>
                    <a:srgbClr val="92C6FF"/>
                  </a:solidFill>
                </a:rPr>
                <a:t>Semantica</a:t>
              </a:r>
              <a:endParaRPr lang="en-US" altLang="zh-CN" sz="2800">
                <a:solidFill>
                  <a:srgbClr val="92C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368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C44713-963E-4760-8771-2C5C6C5FE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048133" y="1783080"/>
            <a:ext cx="6095733" cy="44782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文本框 12">
            <a:extLst>
              <a:ext uri="{FF2B5EF4-FFF2-40B4-BE49-F238E27FC236}">
                <a16:creationId xmlns:a16="http://schemas.microsoft.com/office/drawing/2014/main" id="{772F1B65-4AA1-45E8-942A-6502DB0E511B}"/>
              </a:ext>
            </a:extLst>
          </p:cNvPr>
          <p:cNvSpPr/>
          <p:nvPr/>
        </p:nvSpPr>
        <p:spPr>
          <a:xfrm>
            <a:off x="5628565" y="299085"/>
            <a:ext cx="93487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262626"/>
                </a:solidFill>
                <a:cs typeface="+mn-ea"/>
                <a:sym typeface="+mn-lt"/>
              </a:rPr>
              <a:t>Demo</a:t>
            </a:r>
            <a:endParaRPr lang="zh-CN" altLang="en-US" sz="2400">
              <a:solidFill>
                <a:srgbClr val="262626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1359410-5290-48B1-9963-26E21A967B44}"/>
              </a:ext>
            </a:extLst>
          </p:cNvPr>
          <p:cNvCxnSpPr>
            <a:cxnSpLocks/>
          </p:cNvCxnSpPr>
          <p:nvPr/>
        </p:nvCxnSpPr>
        <p:spPr>
          <a:xfrm>
            <a:off x="769985" y="1117600"/>
            <a:ext cx="107774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20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C44713-963E-4760-8771-2C5C6C5FE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133" y="1783080"/>
            <a:ext cx="6095733" cy="44782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文本框 12">
            <a:extLst>
              <a:ext uri="{FF2B5EF4-FFF2-40B4-BE49-F238E27FC236}">
                <a16:creationId xmlns:a16="http://schemas.microsoft.com/office/drawing/2014/main" id="{772F1B65-4AA1-45E8-942A-6502DB0E511B}"/>
              </a:ext>
            </a:extLst>
          </p:cNvPr>
          <p:cNvSpPr/>
          <p:nvPr/>
        </p:nvSpPr>
        <p:spPr>
          <a:xfrm>
            <a:off x="5628565" y="299085"/>
            <a:ext cx="93487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262626"/>
                </a:solidFill>
                <a:cs typeface="+mn-ea"/>
                <a:sym typeface="+mn-lt"/>
              </a:rPr>
              <a:t>Demo</a:t>
            </a:r>
            <a:endParaRPr lang="zh-CN" altLang="en-US" sz="2400">
              <a:solidFill>
                <a:srgbClr val="262626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1359410-5290-48B1-9963-26E21A967B44}"/>
              </a:ext>
            </a:extLst>
          </p:cNvPr>
          <p:cNvCxnSpPr>
            <a:cxnSpLocks/>
          </p:cNvCxnSpPr>
          <p:nvPr/>
        </p:nvCxnSpPr>
        <p:spPr>
          <a:xfrm>
            <a:off x="769985" y="1117600"/>
            <a:ext cx="107774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61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C44713-963E-4760-8771-2C5C6C5FE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" r="4434"/>
          <a:stretch/>
        </p:blipFill>
        <p:spPr>
          <a:xfrm>
            <a:off x="3048133" y="1783080"/>
            <a:ext cx="6095733" cy="44782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文本框 12">
            <a:extLst>
              <a:ext uri="{FF2B5EF4-FFF2-40B4-BE49-F238E27FC236}">
                <a16:creationId xmlns:a16="http://schemas.microsoft.com/office/drawing/2014/main" id="{772F1B65-4AA1-45E8-942A-6502DB0E511B}"/>
              </a:ext>
            </a:extLst>
          </p:cNvPr>
          <p:cNvSpPr/>
          <p:nvPr/>
        </p:nvSpPr>
        <p:spPr>
          <a:xfrm>
            <a:off x="5628565" y="299085"/>
            <a:ext cx="93487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262626"/>
                </a:solidFill>
                <a:cs typeface="+mn-ea"/>
                <a:sym typeface="+mn-lt"/>
              </a:rPr>
              <a:t>Demo</a:t>
            </a:r>
            <a:endParaRPr lang="zh-CN" altLang="en-US" sz="2400">
              <a:solidFill>
                <a:srgbClr val="262626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1359410-5290-48B1-9963-26E21A967B44}"/>
              </a:ext>
            </a:extLst>
          </p:cNvPr>
          <p:cNvCxnSpPr>
            <a:cxnSpLocks/>
          </p:cNvCxnSpPr>
          <p:nvPr/>
        </p:nvCxnSpPr>
        <p:spPr>
          <a:xfrm>
            <a:off x="769985" y="1117600"/>
            <a:ext cx="107774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09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C44713-963E-4760-8771-2C5C6C5FE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/>
        </p:blipFill>
        <p:spPr>
          <a:xfrm>
            <a:off x="3048133" y="1783080"/>
            <a:ext cx="6095733" cy="44782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文本框 12">
            <a:extLst>
              <a:ext uri="{FF2B5EF4-FFF2-40B4-BE49-F238E27FC236}">
                <a16:creationId xmlns:a16="http://schemas.microsoft.com/office/drawing/2014/main" id="{772F1B65-4AA1-45E8-942A-6502DB0E511B}"/>
              </a:ext>
            </a:extLst>
          </p:cNvPr>
          <p:cNvSpPr/>
          <p:nvPr/>
        </p:nvSpPr>
        <p:spPr>
          <a:xfrm>
            <a:off x="5628565" y="299085"/>
            <a:ext cx="93487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262626"/>
                </a:solidFill>
                <a:cs typeface="+mn-ea"/>
                <a:sym typeface="+mn-lt"/>
              </a:rPr>
              <a:t>Demo</a:t>
            </a:r>
            <a:endParaRPr lang="zh-CN" altLang="en-US" sz="2400">
              <a:solidFill>
                <a:srgbClr val="262626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1359410-5290-48B1-9963-26E21A967B44}"/>
              </a:ext>
            </a:extLst>
          </p:cNvPr>
          <p:cNvCxnSpPr>
            <a:cxnSpLocks/>
          </p:cNvCxnSpPr>
          <p:nvPr/>
        </p:nvCxnSpPr>
        <p:spPr>
          <a:xfrm>
            <a:off x="769985" y="1117600"/>
            <a:ext cx="107774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364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C44713-963E-4760-8771-2C5C6C5FE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" r="4434"/>
          <a:stretch/>
        </p:blipFill>
        <p:spPr>
          <a:xfrm>
            <a:off x="3048133" y="1783080"/>
            <a:ext cx="6095733" cy="44782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文本框 12">
            <a:extLst>
              <a:ext uri="{FF2B5EF4-FFF2-40B4-BE49-F238E27FC236}">
                <a16:creationId xmlns:a16="http://schemas.microsoft.com/office/drawing/2014/main" id="{772F1B65-4AA1-45E8-942A-6502DB0E511B}"/>
              </a:ext>
            </a:extLst>
          </p:cNvPr>
          <p:cNvSpPr/>
          <p:nvPr/>
        </p:nvSpPr>
        <p:spPr>
          <a:xfrm>
            <a:off x="5628565" y="299085"/>
            <a:ext cx="93487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262626"/>
                </a:solidFill>
                <a:cs typeface="+mn-ea"/>
                <a:sym typeface="+mn-lt"/>
              </a:rPr>
              <a:t>Demo</a:t>
            </a:r>
            <a:endParaRPr lang="zh-CN" altLang="en-US" sz="2400">
              <a:solidFill>
                <a:srgbClr val="262626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1359410-5290-48B1-9963-26E21A967B44}"/>
              </a:ext>
            </a:extLst>
          </p:cNvPr>
          <p:cNvCxnSpPr>
            <a:cxnSpLocks/>
          </p:cNvCxnSpPr>
          <p:nvPr/>
        </p:nvCxnSpPr>
        <p:spPr>
          <a:xfrm>
            <a:off x="769985" y="1117600"/>
            <a:ext cx="107774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613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椭圆 1"/>
          <p:cNvSpPr/>
          <p:nvPr/>
        </p:nvSpPr>
        <p:spPr>
          <a:xfrm>
            <a:off x="3240564" y="629285"/>
            <a:ext cx="5726112" cy="5726113"/>
          </a:xfrm>
          <a:prstGeom prst="ellipse">
            <a:avLst/>
          </a:prstGeom>
          <a:solidFill>
            <a:srgbClr val="263346">
              <a:alpha val="68999"/>
            </a:srgbClr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075" name="椭圆 10"/>
          <p:cNvSpPr/>
          <p:nvPr/>
        </p:nvSpPr>
        <p:spPr>
          <a:xfrm>
            <a:off x="3380264" y="768985"/>
            <a:ext cx="5446712" cy="5446713"/>
          </a:xfrm>
          <a:prstGeom prst="ellipse">
            <a:avLst/>
          </a:prstGeom>
          <a:noFill/>
          <a:ln w="889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076" name="文本框 12"/>
          <p:cNvSpPr/>
          <p:nvPr/>
        </p:nvSpPr>
        <p:spPr>
          <a:xfrm>
            <a:off x="6011257" y="3881438"/>
            <a:ext cx="184730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endParaRPr lang="zh-CN" altLang="en-US" sz="28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77" name="直接连接符 21"/>
          <p:cNvSpPr/>
          <p:nvPr/>
        </p:nvSpPr>
        <p:spPr>
          <a:xfrm>
            <a:off x="3943826" y="3464560"/>
            <a:ext cx="4319588" cy="0"/>
          </a:xfrm>
          <a:prstGeom prst="line">
            <a:avLst/>
          </a:prstGeom>
          <a:ln w="6350" cap="flat" cmpd="sng">
            <a:solidFill>
              <a:srgbClr val="FFFFFF">
                <a:alpha val="5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78" name="文本框 23"/>
          <p:cNvSpPr/>
          <p:nvPr/>
        </p:nvSpPr>
        <p:spPr>
          <a:xfrm>
            <a:off x="4148851" y="1553210"/>
            <a:ext cx="3905236" cy="19389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200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Gracias</a:t>
            </a:r>
            <a:endParaRPr lang="zh-CN" altLang="en-US" sz="1200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079" name="文本框 24"/>
          <p:cNvSpPr/>
          <p:nvPr/>
        </p:nvSpPr>
        <p:spPr>
          <a:xfrm>
            <a:off x="5717231" y="4276427"/>
            <a:ext cx="2263928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cs typeface="+mn-ea"/>
                <a:sym typeface="+mn-lt"/>
              </a:rPr>
              <a:t>Grupo 04</a:t>
            </a:r>
            <a:endParaRPr lang="en-US" altLang="zh-CN" sz="160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80" name="椭圆 25"/>
          <p:cNvSpPr/>
          <p:nvPr/>
        </p:nvSpPr>
        <p:spPr>
          <a:xfrm>
            <a:off x="2947670" y="337185"/>
            <a:ext cx="6311900" cy="6310313"/>
          </a:xfrm>
          <a:prstGeom prst="ellipse">
            <a:avLst/>
          </a:prstGeom>
          <a:noFill/>
          <a:ln w="6350" cap="flat" cmpd="sng">
            <a:solidFill>
              <a:srgbClr val="FFFFFF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081" name="椭圆 26"/>
          <p:cNvSpPr/>
          <p:nvPr/>
        </p:nvSpPr>
        <p:spPr>
          <a:xfrm>
            <a:off x="2684939" y="38735"/>
            <a:ext cx="6837363" cy="6837363"/>
          </a:xfrm>
          <a:prstGeom prst="ellipse">
            <a:avLst/>
          </a:prstGeom>
          <a:noFill/>
          <a:ln w="6350" cap="flat" cmpd="sng">
            <a:solidFill>
              <a:srgbClr val="FFFFFF">
                <a:alpha val="3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269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C6E5BF57-1E7B-4EC8-B9AA-404F78035F81}"/>
              </a:ext>
            </a:extLst>
          </p:cNvPr>
          <p:cNvGrpSpPr/>
          <p:nvPr/>
        </p:nvGrpSpPr>
        <p:grpSpPr>
          <a:xfrm>
            <a:off x="-15882257" y="-13111842"/>
            <a:ext cx="43504759" cy="32390443"/>
            <a:chOff x="-2169148" y="-2489581"/>
            <a:chExt cx="15639989" cy="10837747"/>
          </a:xfrm>
        </p:grpSpPr>
        <p:pic>
          <p:nvPicPr>
            <p:cNvPr id="3" name="图片 2" descr="图示&#10;&#10;中度可信度描述已自动生成">
              <a:extLst>
                <a:ext uri="{FF2B5EF4-FFF2-40B4-BE49-F238E27FC236}">
                  <a16:creationId xmlns:a16="http://schemas.microsoft.com/office/drawing/2014/main" id="{473ACC68-7549-4CBA-A6E8-7CBD30FC1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幻灯片缩放定位 10">
                  <a:extLst>
                    <a:ext uri="{FF2B5EF4-FFF2-40B4-BE49-F238E27FC236}">
                      <a16:creationId xmlns:a16="http://schemas.microsoft.com/office/drawing/2014/main" id="{297C5958-4B1A-40BA-82C9-7D639283ABB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2402742"/>
                    </p:ext>
                  </p:extLst>
                </p:nvPr>
              </p:nvGraphicFramePr>
              <p:xfrm rot="1750532">
                <a:off x="-2169148" y="5589052"/>
                <a:ext cx="4905092" cy="2759114"/>
              </p:xfrm>
              <a:graphic>
                <a:graphicData uri="http://schemas.microsoft.com/office/powerpoint/2016/slidezoom">
                  <pslz:sldZm>
                    <pslz:sldZmObj sldId="311" cId="4140038769">
                      <pslz:zmPr id="{35AFACEF-36CC-498A-88BB-D48460D89CDA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 rot="1750532">
                            <a:off x="0" y="0"/>
                            <a:ext cx="13644181" cy="824608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幻灯片缩放定位 10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297C5958-4B1A-40BA-82C9-7D639283ABB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750532">
                  <a:off x="-15882257" y="11032521"/>
                  <a:ext cx="13644181" cy="824608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25" name="节缩放定位 24">
                  <a:extLst>
                    <a:ext uri="{FF2B5EF4-FFF2-40B4-BE49-F238E27FC236}">
                      <a16:creationId xmlns:a16="http://schemas.microsoft.com/office/drawing/2014/main" id="{CA84F030-50A1-4CE2-B58A-47536D55946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6462668"/>
                    </p:ext>
                  </p:extLst>
                </p:nvPr>
              </p:nvGraphicFramePr>
              <p:xfrm rot="20506951">
                <a:off x="3484402" y="246319"/>
                <a:ext cx="1037089" cy="583362"/>
              </p:xfrm>
              <a:graphic>
                <a:graphicData uri="http://schemas.microsoft.com/office/powerpoint/2016/sectionzoom">
                  <psez:sectionZm>
                    <psez:sectionZmObj sectionId="{32428E2E-A189-46C2-A8CB-8C891F6E1B5B}">
                      <psez:zmPr id="{27F0B635-DF10-475A-8DB3-50A4575B62A3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 rot="20506951">
                            <a:off x="0" y="0"/>
                            <a:ext cx="2884804" cy="174347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25" name="节缩放定位 24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CA84F030-50A1-4CE2-B58A-47536D55946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506951">
                  <a:off x="-156138" y="-4935141"/>
                  <a:ext cx="2884804" cy="174347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27" name="节缩放定位 26">
                  <a:extLst>
                    <a:ext uri="{FF2B5EF4-FFF2-40B4-BE49-F238E27FC236}">
                      <a16:creationId xmlns:a16="http://schemas.microsoft.com/office/drawing/2014/main" id="{A98DA945-929E-4E87-B7A9-2D7DB7F389D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52665960"/>
                    </p:ext>
                  </p:extLst>
                </p:nvPr>
              </p:nvGraphicFramePr>
              <p:xfrm rot="12611362">
                <a:off x="8115092" y="-2489581"/>
                <a:ext cx="5355749" cy="3012609"/>
              </p:xfrm>
              <a:graphic>
                <a:graphicData uri="http://schemas.microsoft.com/office/powerpoint/2016/sectionzoom">
                  <psez:sectionZm>
                    <psez:sectionZmObj sectionId="{79EF91A7-8260-42F4-A18D-5029204334EE}">
                      <psez:zmPr id="{6ED1A3F2-F2EE-4BF1-997E-C6F94FF7AB03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 rot="12611362">
                            <a:off x="0" y="0"/>
                            <a:ext cx="14897745" cy="9003692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27" name="节缩放定位 26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A98DA945-929E-4E87-B7A9-2D7DB7F389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2611362">
                  <a:off x="12724757" y="-13111842"/>
                  <a:ext cx="14897745" cy="900369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sp>
        <p:nvSpPr>
          <p:cNvPr id="9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DB97B20-38DA-475F-AB82-A1D32BE11A1C}"/>
              </a:ext>
            </a:extLst>
          </p:cNvPr>
          <p:cNvGrpSpPr/>
          <p:nvPr/>
        </p:nvGrpSpPr>
        <p:grpSpPr>
          <a:xfrm>
            <a:off x="-2177144" y="-2656114"/>
            <a:ext cx="15515771" cy="11103428"/>
            <a:chOff x="-2169148" y="-2629811"/>
            <a:chExt cx="15379746" cy="10977977"/>
          </a:xfrm>
        </p:grpSpPr>
        <p:pic>
          <p:nvPicPr>
            <p:cNvPr id="43" name="图片 42" descr="图示&#10;&#10;中度可信度描述已自动生成">
              <a:extLst>
                <a:ext uri="{FF2B5EF4-FFF2-40B4-BE49-F238E27FC236}">
                  <a16:creationId xmlns:a16="http://schemas.microsoft.com/office/drawing/2014/main" id="{9934E4A1-D466-4FF5-B6B7-292670B50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44" name="幻灯片缩放定位 43">
                  <a:extLst>
                    <a:ext uri="{FF2B5EF4-FFF2-40B4-BE49-F238E27FC236}">
                      <a16:creationId xmlns:a16="http://schemas.microsoft.com/office/drawing/2014/main" id="{F1DB2115-BB68-48F3-B871-DCA53D6CD8F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05954855"/>
                    </p:ext>
                  </p:extLst>
                </p:nvPr>
              </p:nvGraphicFramePr>
              <p:xfrm rot="1750532">
                <a:off x="-2169148" y="5589052"/>
                <a:ext cx="4905092" cy="2759114"/>
              </p:xfrm>
              <a:graphic>
                <a:graphicData uri="http://schemas.microsoft.com/office/powerpoint/2016/slidezoom">
                  <pslz:sldZm>
                    <pslz:sldZmObj sldId="311" cId="4140038769">
                      <pslz:zmPr id="{35AFACEF-36CC-498A-88BB-D48460D89CDA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 rot="1750532">
                            <a:off x="0" y="0"/>
                            <a:ext cx="4948475" cy="2790644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44" name="幻灯片缩放定位 43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F1DB2115-BB68-48F3-B871-DCA53D6CD8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1750532">
                  <a:off x="-2177144" y="5656670"/>
                  <a:ext cx="4948475" cy="279064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45" name="节缩放定位 44">
                  <a:extLst>
                    <a:ext uri="{FF2B5EF4-FFF2-40B4-BE49-F238E27FC236}">
                      <a16:creationId xmlns:a16="http://schemas.microsoft.com/office/drawing/2014/main" id="{3C96623B-847C-48A6-88C1-DF5A3DA9037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03204766"/>
                    </p:ext>
                  </p:extLst>
                </p:nvPr>
              </p:nvGraphicFramePr>
              <p:xfrm rot="20506951">
                <a:off x="3484402" y="246319"/>
                <a:ext cx="1037089" cy="583362"/>
              </p:xfrm>
              <a:graphic>
                <a:graphicData uri="http://schemas.microsoft.com/office/powerpoint/2016/sectionzoom">
                  <psez:sectionZm>
                    <psez:sectionZmObj sectionId="{32428E2E-A189-46C2-A8CB-8C891F6E1B5B}">
                      <psez:zmPr id="{27F0B635-DF10-475A-8DB3-50A4575B62A3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 rot="20506951">
                            <a:off x="0" y="0"/>
                            <a:ext cx="1046261" cy="590028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45" name="节缩放定位 44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3C96623B-847C-48A6-88C1-DF5A3DA9037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0506951">
                  <a:off x="3526408" y="252883"/>
                  <a:ext cx="1046261" cy="59002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46" name="节缩放定位 45">
                  <a:extLst>
                    <a:ext uri="{FF2B5EF4-FFF2-40B4-BE49-F238E27FC236}">
                      <a16:creationId xmlns:a16="http://schemas.microsoft.com/office/drawing/2014/main" id="{9CA4137C-3619-4BFF-A4ED-A575B5957AD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28190085"/>
                    </p:ext>
                  </p:extLst>
                </p:nvPr>
              </p:nvGraphicFramePr>
              <p:xfrm rot="12519211">
                <a:off x="7854849" y="-2629811"/>
                <a:ext cx="5355749" cy="3012609"/>
              </p:xfrm>
              <a:graphic>
                <a:graphicData uri="http://schemas.microsoft.com/office/powerpoint/2016/sectionzoom">
                  <psez:sectionZm>
                    <psez:sectionZmObj sectionId="{79EF91A7-8260-42F4-A18D-5029204334EE}">
                      <psez:zmPr id="{6ED1A3F2-F2EE-4BF1-997E-C6F94FF7AB03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 rot="12519211">
                            <a:off x="0" y="0"/>
                            <a:ext cx="5403118" cy="304703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46" name="节缩放定位 45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CA4137C-3619-4BFF-A4ED-A575B5957AD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12519211">
                  <a:off x="7935509" y="-2656114"/>
                  <a:ext cx="5403118" cy="30470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389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 dir="ou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建筑与房屋的城市空拍图&#10;&#10;中度可信度描述已自动生成">
            <a:extLst>
              <a:ext uri="{FF2B5EF4-FFF2-40B4-BE49-F238E27FC236}">
                <a16:creationId xmlns:a16="http://schemas.microsoft.com/office/drawing/2014/main" id="{79B1076B-0E57-452B-BFE0-93C72A52A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81" r="-1" b="252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4B5228-3D1D-4394-9C4E-F77A2E3F1CE4}"/>
              </a:ext>
            </a:extLst>
          </p:cNvPr>
          <p:cNvSpPr/>
          <p:nvPr/>
        </p:nvSpPr>
        <p:spPr>
          <a:xfrm>
            <a:off x="4800600" y="1376516"/>
            <a:ext cx="2565400" cy="3606800"/>
          </a:xfrm>
          <a:prstGeom prst="rect">
            <a:avLst/>
          </a:prstGeom>
          <a:solidFill>
            <a:srgbClr val="BEBEBE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APP Ciudad </a:t>
            </a:r>
            <a:r>
              <a:rPr lang="en-US" altLang="zh-CN" err="1"/>
              <a:t>Limpia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03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>
            <a:extLst>
              <a:ext uri="{FF2B5EF4-FFF2-40B4-BE49-F238E27FC236}">
                <a16:creationId xmlns:a16="http://schemas.microsoft.com/office/drawing/2014/main" id="{2C553AC0-D674-45BB-B344-12230230B825}"/>
              </a:ext>
            </a:extLst>
          </p:cNvPr>
          <p:cNvSpPr/>
          <p:nvPr/>
        </p:nvSpPr>
        <p:spPr>
          <a:xfrm>
            <a:off x="769985" y="317865"/>
            <a:ext cx="1077749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srgbClr val="262626"/>
                </a:solidFill>
                <a:cs typeface="+mn-ea"/>
                <a:sym typeface="+mn-lt"/>
              </a:rPr>
              <a:t>Dataset</a:t>
            </a:r>
            <a:endParaRPr lang="zh-CN" altLang="en-US" sz="2400">
              <a:solidFill>
                <a:srgbClr val="262626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98923E0-AA9C-4014-9876-B3F66B0CD01C}"/>
              </a:ext>
            </a:extLst>
          </p:cNvPr>
          <p:cNvCxnSpPr>
            <a:cxnSpLocks/>
          </p:cNvCxnSpPr>
          <p:nvPr/>
        </p:nvCxnSpPr>
        <p:spPr>
          <a:xfrm>
            <a:off x="769985" y="1117600"/>
            <a:ext cx="107774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26">
            <a:extLst>
              <a:ext uri="{FF2B5EF4-FFF2-40B4-BE49-F238E27FC236}">
                <a16:creationId xmlns:a16="http://schemas.microsoft.com/office/drawing/2014/main" id="{8AED877A-9852-4F67-9010-888AAC3DB9E8}"/>
              </a:ext>
            </a:extLst>
          </p:cNvPr>
          <p:cNvSpPr/>
          <p:nvPr/>
        </p:nvSpPr>
        <p:spPr>
          <a:xfrm>
            <a:off x="8454601" y="3524409"/>
            <a:ext cx="3597370" cy="221599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APARCABICIS_2021.csv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Bases_bicimad.csv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Papeleras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solares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inteligentes.csv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Red recarga flota municipal.csv</a:t>
            </a:r>
            <a:endParaRPr lang="zh-CN" altLang="en-US" sz="1400">
              <a:solidFill>
                <a:srgbClr val="3F3E40"/>
              </a:solidFill>
              <a:cs typeface="+mn-ea"/>
              <a:sym typeface="+mn-lt"/>
            </a:endParaRPr>
          </a:p>
          <a:p>
            <a:pPr algn="l"/>
            <a:endParaRPr lang="zh-CN" altLang="en-US">
              <a:solidFill>
                <a:srgbClr val="3F3E40"/>
              </a:solidFill>
              <a:cs typeface="+mn-ea"/>
              <a:sym typeface="+mn-lt"/>
            </a:endParaRPr>
          </a:p>
          <a:p>
            <a:pPr algn="l"/>
            <a:endParaRPr lang="zh-CN" altLang="en-US" sz="2000">
              <a:solidFill>
                <a:srgbClr val="3F3E40"/>
              </a:solidFill>
              <a:cs typeface="+mn-ea"/>
              <a:sym typeface="+mn-lt"/>
            </a:endParaRPr>
          </a:p>
          <a:p>
            <a:pPr algn="l"/>
            <a:endParaRPr lang="zh-CN" altLang="en-US">
              <a:solidFill>
                <a:srgbClr val="FDFDFD"/>
              </a:solidFill>
              <a:cs typeface="+mn-ea"/>
              <a:sym typeface="+mn-lt"/>
            </a:endParaRPr>
          </a:p>
          <a:p>
            <a:endParaRPr lang="zh-CN" altLang="en-US">
              <a:solidFill>
                <a:srgbClr val="3F3F3F"/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F73F89-5D29-445D-8975-26E2E16061A4}"/>
              </a:ext>
            </a:extLst>
          </p:cNvPr>
          <p:cNvSpPr/>
          <p:nvPr/>
        </p:nvSpPr>
        <p:spPr>
          <a:xfrm>
            <a:off x="4853355" y="696372"/>
            <a:ext cx="2453053" cy="84228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4824EE4-26E6-475A-BB11-B4974FA48DD2}"/>
              </a:ext>
            </a:extLst>
          </p:cNvPr>
          <p:cNvGrpSpPr/>
          <p:nvPr/>
        </p:nvGrpSpPr>
        <p:grpSpPr>
          <a:xfrm>
            <a:off x="5227273" y="966669"/>
            <a:ext cx="1737453" cy="301861"/>
            <a:chOff x="5111755" y="946647"/>
            <a:chExt cx="2097734" cy="34995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356E9B0-ED61-42AE-8CF6-136557B2E7F9}"/>
                </a:ext>
              </a:extLst>
            </p:cNvPr>
            <p:cNvSpPr/>
            <p:nvPr/>
          </p:nvSpPr>
          <p:spPr>
            <a:xfrm>
              <a:off x="5111755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66EFCB2-6769-430F-A2F4-2CBD1B3E703C}"/>
                </a:ext>
              </a:extLst>
            </p:cNvPr>
            <p:cNvSpPr/>
            <p:nvPr/>
          </p:nvSpPr>
          <p:spPr>
            <a:xfrm>
              <a:off x="5555031" y="946647"/>
              <a:ext cx="318112" cy="349958"/>
            </a:xfrm>
            <a:prstGeom prst="ellipse">
              <a:avLst/>
            </a:prstGeom>
            <a:solidFill>
              <a:srgbClr val="E8E8E8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A6F89CC-99BB-44EA-B595-5ACB12598D4E}"/>
                </a:ext>
              </a:extLst>
            </p:cNvPr>
            <p:cNvSpPr/>
            <p:nvPr/>
          </p:nvSpPr>
          <p:spPr>
            <a:xfrm>
              <a:off x="6004213" y="946647"/>
              <a:ext cx="318112" cy="349958"/>
            </a:xfrm>
            <a:prstGeom prst="ellipse">
              <a:avLst/>
            </a:prstGeom>
            <a:solidFill>
              <a:srgbClr val="E8E8E8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9AE6EBF-485A-437F-A6B6-E35E99FF98E4}"/>
                </a:ext>
              </a:extLst>
            </p:cNvPr>
            <p:cNvSpPr/>
            <p:nvPr/>
          </p:nvSpPr>
          <p:spPr>
            <a:xfrm>
              <a:off x="6442195" y="946647"/>
              <a:ext cx="318112" cy="349958"/>
            </a:xfrm>
            <a:prstGeom prst="ellipse">
              <a:avLst/>
            </a:prstGeom>
            <a:solidFill>
              <a:srgbClr val="E8E8E8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8762A8E-B9F4-4380-9890-D33169DC4025}"/>
                </a:ext>
              </a:extLst>
            </p:cNvPr>
            <p:cNvSpPr/>
            <p:nvPr/>
          </p:nvSpPr>
          <p:spPr>
            <a:xfrm>
              <a:off x="6891377" y="946647"/>
              <a:ext cx="318112" cy="349958"/>
            </a:xfrm>
            <a:prstGeom prst="ellipse">
              <a:avLst/>
            </a:prstGeom>
            <a:solidFill>
              <a:srgbClr val="E8E8E8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 descr="黑白色的标志&#10;&#10;中度可信度描述已自动生成">
            <a:extLst>
              <a:ext uri="{FF2B5EF4-FFF2-40B4-BE49-F238E27FC236}">
                <a16:creationId xmlns:a16="http://schemas.microsoft.com/office/drawing/2014/main" id="{F4FE5B88-8169-471B-8A1D-CA122101FC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44" y="1680280"/>
            <a:ext cx="1048091" cy="961919"/>
          </a:xfrm>
          <a:prstGeom prst="rect">
            <a:avLst/>
          </a:prstGeom>
        </p:spPr>
      </p:pic>
      <p:pic>
        <p:nvPicPr>
          <p:cNvPr id="28" name="图片 27" descr="图片包含 游戏机, 电脑, 建筑&#10;&#10;描述已自动生成">
            <a:extLst>
              <a:ext uri="{FF2B5EF4-FFF2-40B4-BE49-F238E27FC236}">
                <a16:creationId xmlns:a16="http://schemas.microsoft.com/office/drawing/2014/main" id="{0CF94184-896C-4BB3-B2E2-02048FEEF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5" y="1680280"/>
            <a:ext cx="7549649" cy="46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>
            <a:extLst>
              <a:ext uri="{FF2B5EF4-FFF2-40B4-BE49-F238E27FC236}">
                <a16:creationId xmlns:a16="http://schemas.microsoft.com/office/drawing/2014/main" id="{2C553AC0-D674-45BB-B344-12230230B825}"/>
              </a:ext>
            </a:extLst>
          </p:cNvPr>
          <p:cNvSpPr/>
          <p:nvPr/>
        </p:nvSpPr>
        <p:spPr>
          <a:xfrm>
            <a:off x="769984" y="317865"/>
            <a:ext cx="1077749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err="1">
                <a:solidFill>
                  <a:srgbClr val="262626"/>
                </a:solidFill>
                <a:cs typeface="+mn-ea"/>
                <a:sym typeface="+mn-lt"/>
              </a:rPr>
              <a:t>Analisis</a:t>
            </a:r>
            <a:r>
              <a:rPr lang="en-US" altLang="zh-CN" sz="2400">
                <a:solidFill>
                  <a:srgbClr val="262626"/>
                </a:solidFill>
                <a:cs typeface="+mn-ea"/>
                <a:sym typeface="+mn-lt"/>
              </a:rPr>
              <a:t> y Desarrollo de </a:t>
            </a:r>
            <a:r>
              <a:rPr lang="en-US" altLang="zh-CN" sz="2400" err="1">
                <a:solidFill>
                  <a:srgbClr val="262626"/>
                </a:solidFill>
                <a:cs typeface="+mn-ea"/>
                <a:sym typeface="+mn-lt"/>
              </a:rPr>
              <a:t>ontologia</a:t>
            </a:r>
            <a:r>
              <a:rPr lang="en-US" altLang="zh-CN" sz="2400">
                <a:solidFill>
                  <a:srgbClr val="262626"/>
                </a:solidFill>
                <a:cs typeface="+mn-ea"/>
                <a:sym typeface="+mn-lt"/>
              </a:rPr>
              <a:t> </a:t>
            </a:r>
            <a:endParaRPr lang="zh-CN" altLang="en-US" sz="2400">
              <a:solidFill>
                <a:srgbClr val="262626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98923E0-AA9C-4014-9876-B3F66B0CD01C}"/>
              </a:ext>
            </a:extLst>
          </p:cNvPr>
          <p:cNvCxnSpPr>
            <a:cxnSpLocks/>
          </p:cNvCxnSpPr>
          <p:nvPr/>
        </p:nvCxnSpPr>
        <p:spPr>
          <a:xfrm>
            <a:off x="769985" y="1117600"/>
            <a:ext cx="107774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26">
            <a:extLst>
              <a:ext uri="{FF2B5EF4-FFF2-40B4-BE49-F238E27FC236}">
                <a16:creationId xmlns:a16="http://schemas.microsoft.com/office/drawing/2014/main" id="{8AED877A-9852-4F67-9010-888AAC3DB9E8}"/>
              </a:ext>
            </a:extLst>
          </p:cNvPr>
          <p:cNvSpPr/>
          <p:nvPr/>
        </p:nvSpPr>
        <p:spPr>
          <a:xfrm>
            <a:off x="8650695" y="4138697"/>
            <a:ext cx="2663585" cy="10772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Bici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Pcarga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Parelera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Aparcamiento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  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F73F89-5D29-445D-8975-26E2E16061A4}"/>
              </a:ext>
            </a:extLst>
          </p:cNvPr>
          <p:cNvSpPr/>
          <p:nvPr/>
        </p:nvSpPr>
        <p:spPr>
          <a:xfrm>
            <a:off x="4853355" y="696372"/>
            <a:ext cx="2453053" cy="84228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4824EE4-26E6-475A-BB11-B4974FA48DD2}"/>
              </a:ext>
            </a:extLst>
          </p:cNvPr>
          <p:cNvGrpSpPr/>
          <p:nvPr/>
        </p:nvGrpSpPr>
        <p:grpSpPr>
          <a:xfrm>
            <a:off x="5227273" y="966669"/>
            <a:ext cx="1737453" cy="301861"/>
            <a:chOff x="5111755" y="946647"/>
            <a:chExt cx="2097734" cy="34995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356E9B0-ED61-42AE-8CF6-136557B2E7F9}"/>
                </a:ext>
              </a:extLst>
            </p:cNvPr>
            <p:cNvSpPr/>
            <p:nvPr/>
          </p:nvSpPr>
          <p:spPr>
            <a:xfrm>
              <a:off x="5111755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66EFCB2-6769-430F-A2F4-2CBD1B3E703C}"/>
                </a:ext>
              </a:extLst>
            </p:cNvPr>
            <p:cNvSpPr/>
            <p:nvPr/>
          </p:nvSpPr>
          <p:spPr>
            <a:xfrm>
              <a:off x="5555031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A6F89CC-99BB-44EA-B595-5ACB12598D4E}"/>
                </a:ext>
              </a:extLst>
            </p:cNvPr>
            <p:cNvSpPr/>
            <p:nvPr/>
          </p:nvSpPr>
          <p:spPr>
            <a:xfrm>
              <a:off x="6004213" y="946647"/>
              <a:ext cx="318112" cy="349958"/>
            </a:xfrm>
            <a:prstGeom prst="ellipse">
              <a:avLst/>
            </a:prstGeom>
            <a:solidFill>
              <a:srgbClr val="E8E8E8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9AE6EBF-485A-437F-A6B6-E35E99FF98E4}"/>
                </a:ext>
              </a:extLst>
            </p:cNvPr>
            <p:cNvSpPr/>
            <p:nvPr/>
          </p:nvSpPr>
          <p:spPr>
            <a:xfrm>
              <a:off x="6442195" y="946647"/>
              <a:ext cx="318112" cy="349958"/>
            </a:xfrm>
            <a:prstGeom prst="ellipse">
              <a:avLst/>
            </a:prstGeom>
            <a:solidFill>
              <a:srgbClr val="E8E8E8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8762A8E-B9F4-4380-9890-D33169DC4025}"/>
                </a:ext>
              </a:extLst>
            </p:cNvPr>
            <p:cNvSpPr/>
            <p:nvPr/>
          </p:nvSpPr>
          <p:spPr>
            <a:xfrm>
              <a:off x="6891377" y="946647"/>
              <a:ext cx="318112" cy="349958"/>
            </a:xfrm>
            <a:prstGeom prst="ellipse">
              <a:avLst/>
            </a:prstGeom>
            <a:solidFill>
              <a:srgbClr val="E8E8E8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3DBD5F67-B660-4DC2-AEC7-A02086A5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4" y="2448882"/>
            <a:ext cx="7439079" cy="2767033"/>
          </a:xfrm>
          <a:prstGeom prst="rect">
            <a:avLst/>
          </a:prstGeom>
        </p:spPr>
      </p:pic>
      <p:sp>
        <p:nvSpPr>
          <p:cNvPr id="22" name="文本框 26">
            <a:extLst>
              <a:ext uri="{FF2B5EF4-FFF2-40B4-BE49-F238E27FC236}">
                <a16:creationId xmlns:a16="http://schemas.microsoft.com/office/drawing/2014/main" id="{5BFBB515-0406-4614-AB75-F3A5B50BF3B7}"/>
              </a:ext>
            </a:extLst>
          </p:cNvPr>
          <p:cNvSpPr/>
          <p:nvPr/>
        </p:nvSpPr>
        <p:spPr>
          <a:xfrm>
            <a:off x="8650695" y="2180694"/>
            <a:ext cx="2663585" cy="10772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Analisisi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licencia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de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datos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Definir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Resource Naming Strategy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Desarrollar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ontologia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6C57C8-4D78-43D3-BAD3-FCFA1165D8D9}"/>
              </a:ext>
            </a:extLst>
          </p:cNvPr>
          <p:cNvSpPr txBox="1"/>
          <p:nvPr/>
        </p:nvSpPr>
        <p:spPr>
          <a:xfrm>
            <a:off x="8650695" y="1825809"/>
            <a:ext cx="223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Pasos: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1260AB0-ABDA-4488-9458-73D97503DFCF}"/>
              </a:ext>
            </a:extLst>
          </p:cNvPr>
          <p:cNvSpPr txBox="1"/>
          <p:nvPr/>
        </p:nvSpPr>
        <p:spPr>
          <a:xfrm>
            <a:off x="8650695" y="3721639"/>
            <a:ext cx="223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err="1"/>
              <a:t>Clases</a:t>
            </a:r>
            <a:r>
              <a:rPr lang="en-US" altLang="zh-CN"/>
              <a:t>: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7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>
            <a:extLst>
              <a:ext uri="{FF2B5EF4-FFF2-40B4-BE49-F238E27FC236}">
                <a16:creationId xmlns:a16="http://schemas.microsoft.com/office/drawing/2014/main" id="{2C553AC0-D674-45BB-B344-12230230B825}"/>
              </a:ext>
            </a:extLst>
          </p:cNvPr>
          <p:cNvSpPr/>
          <p:nvPr/>
        </p:nvSpPr>
        <p:spPr>
          <a:xfrm>
            <a:off x="769984" y="317865"/>
            <a:ext cx="1077749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err="1">
                <a:solidFill>
                  <a:srgbClr val="262626"/>
                </a:solidFill>
                <a:cs typeface="+mn-ea"/>
                <a:sym typeface="+mn-lt"/>
              </a:rPr>
              <a:t>OpenRefine</a:t>
            </a:r>
            <a:endParaRPr lang="zh-CN" altLang="en-US" sz="2400">
              <a:solidFill>
                <a:srgbClr val="262626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98923E0-AA9C-4014-9876-B3F66B0CD01C}"/>
              </a:ext>
            </a:extLst>
          </p:cNvPr>
          <p:cNvCxnSpPr>
            <a:cxnSpLocks/>
          </p:cNvCxnSpPr>
          <p:nvPr/>
        </p:nvCxnSpPr>
        <p:spPr>
          <a:xfrm>
            <a:off x="769985" y="1117600"/>
            <a:ext cx="107774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8F73F89-5D29-445D-8975-26E2E16061A4}"/>
              </a:ext>
            </a:extLst>
          </p:cNvPr>
          <p:cNvSpPr/>
          <p:nvPr/>
        </p:nvSpPr>
        <p:spPr>
          <a:xfrm>
            <a:off x="4853355" y="696372"/>
            <a:ext cx="2453053" cy="84228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4824EE4-26E6-475A-BB11-B4974FA48DD2}"/>
              </a:ext>
            </a:extLst>
          </p:cNvPr>
          <p:cNvGrpSpPr/>
          <p:nvPr/>
        </p:nvGrpSpPr>
        <p:grpSpPr>
          <a:xfrm>
            <a:off x="5227273" y="966669"/>
            <a:ext cx="1737453" cy="301861"/>
            <a:chOff x="5111755" y="946647"/>
            <a:chExt cx="2097734" cy="34995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356E9B0-ED61-42AE-8CF6-136557B2E7F9}"/>
                </a:ext>
              </a:extLst>
            </p:cNvPr>
            <p:cNvSpPr/>
            <p:nvPr/>
          </p:nvSpPr>
          <p:spPr>
            <a:xfrm>
              <a:off x="5111755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66EFCB2-6769-430F-A2F4-2CBD1B3E703C}"/>
                </a:ext>
              </a:extLst>
            </p:cNvPr>
            <p:cNvSpPr/>
            <p:nvPr/>
          </p:nvSpPr>
          <p:spPr>
            <a:xfrm>
              <a:off x="5555031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A6F89CC-99BB-44EA-B595-5ACB12598D4E}"/>
                </a:ext>
              </a:extLst>
            </p:cNvPr>
            <p:cNvSpPr/>
            <p:nvPr/>
          </p:nvSpPr>
          <p:spPr>
            <a:xfrm>
              <a:off x="6004213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9AE6EBF-485A-437F-A6B6-E35E99FF98E4}"/>
                </a:ext>
              </a:extLst>
            </p:cNvPr>
            <p:cNvSpPr/>
            <p:nvPr/>
          </p:nvSpPr>
          <p:spPr>
            <a:xfrm>
              <a:off x="6442195" y="946647"/>
              <a:ext cx="318112" cy="349958"/>
            </a:xfrm>
            <a:prstGeom prst="ellipse">
              <a:avLst/>
            </a:prstGeom>
            <a:solidFill>
              <a:srgbClr val="E8E8E8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8762A8E-B9F4-4380-9890-D33169DC4025}"/>
                </a:ext>
              </a:extLst>
            </p:cNvPr>
            <p:cNvSpPr/>
            <p:nvPr/>
          </p:nvSpPr>
          <p:spPr>
            <a:xfrm>
              <a:off x="6891377" y="946647"/>
              <a:ext cx="318112" cy="349958"/>
            </a:xfrm>
            <a:prstGeom prst="ellipse">
              <a:avLst/>
            </a:prstGeom>
            <a:solidFill>
              <a:srgbClr val="E8E8E8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8" name="Picture 4" descr="OpenRefine">
            <a:extLst>
              <a:ext uri="{FF2B5EF4-FFF2-40B4-BE49-F238E27FC236}">
                <a16:creationId xmlns:a16="http://schemas.microsoft.com/office/drawing/2014/main" id="{EB041A6F-9895-4518-841F-ADC7B4058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1" t="6674" r="2002" b="51008"/>
          <a:stretch/>
        </p:blipFill>
        <p:spPr bwMode="auto">
          <a:xfrm>
            <a:off x="7667787" y="4200270"/>
            <a:ext cx="4208360" cy="142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83BFA5-CE79-4B5F-B405-5D610CFB6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855" y="1538654"/>
            <a:ext cx="4081212" cy="84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2E7169-8B47-428E-8CC2-50D4885C3A7E}"/>
              </a:ext>
            </a:extLst>
          </p:cNvPr>
          <p:cNvSpPr txBox="1"/>
          <p:nvPr/>
        </p:nvSpPr>
        <p:spPr>
          <a:xfrm>
            <a:off x="7442891" y="2692848"/>
            <a:ext cx="408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err="1"/>
              <a:t>Limipiar</a:t>
            </a:r>
            <a:r>
              <a:rPr lang="en-US" altLang="zh-CN"/>
              <a:t> y </a:t>
            </a:r>
            <a:r>
              <a:rPr lang="en-US" altLang="zh-CN" err="1"/>
              <a:t>prepara</a:t>
            </a:r>
            <a:r>
              <a:rPr lang="en-US" altLang="zh-CN"/>
              <a:t> CSV </a:t>
            </a:r>
            <a:r>
              <a:rPr lang="en-US" altLang="zh-CN" err="1"/>
              <a:t>usando</a:t>
            </a:r>
            <a:r>
              <a:rPr lang="en-US" altLang="zh-CN"/>
              <a:t> </a:t>
            </a:r>
            <a:r>
              <a:rPr lang="en-US" altLang="zh-CN" err="1"/>
              <a:t>OpenRefine</a:t>
            </a:r>
            <a:endParaRPr lang="zh-CN" altLang="en-US"/>
          </a:p>
        </p:txBody>
      </p:sp>
      <p:pic>
        <p:nvPicPr>
          <p:cNvPr id="22" name="图片 21" descr="电脑萤幕&#10;&#10;低可信度描述已自动生成">
            <a:extLst>
              <a:ext uri="{FF2B5EF4-FFF2-40B4-BE49-F238E27FC236}">
                <a16:creationId xmlns:a16="http://schemas.microsoft.com/office/drawing/2014/main" id="{0E9AC6CB-32D6-485C-854F-4D52B5DF1A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56" y="1796790"/>
            <a:ext cx="5993667" cy="43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>
            <a:extLst>
              <a:ext uri="{FF2B5EF4-FFF2-40B4-BE49-F238E27FC236}">
                <a16:creationId xmlns:a16="http://schemas.microsoft.com/office/drawing/2014/main" id="{2C553AC0-D674-45BB-B344-12230230B825}"/>
              </a:ext>
            </a:extLst>
          </p:cNvPr>
          <p:cNvSpPr/>
          <p:nvPr/>
        </p:nvSpPr>
        <p:spPr>
          <a:xfrm>
            <a:off x="769984" y="317865"/>
            <a:ext cx="1077749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srgbClr val="262626"/>
                </a:solidFill>
                <a:cs typeface="+mn-ea"/>
                <a:sym typeface="+mn-lt"/>
              </a:rPr>
              <a:t>RML mappings</a:t>
            </a:r>
            <a:endParaRPr lang="zh-CN" altLang="en-US" sz="2400">
              <a:solidFill>
                <a:srgbClr val="262626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98923E0-AA9C-4014-9876-B3F66B0CD01C}"/>
              </a:ext>
            </a:extLst>
          </p:cNvPr>
          <p:cNvCxnSpPr>
            <a:cxnSpLocks/>
          </p:cNvCxnSpPr>
          <p:nvPr/>
        </p:nvCxnSpPr>
        <p:spPr>
          <a:xfrm>
            <a:off x="769985" y="1117600"/>
            <a:ext cx="107774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8F73F89-5D29-445D-8975-26E2E16061A4}"/>
              </a:ext>
            </a:extLst>
          </p:cNvPr>
          <p:cNvSpPr/>
          <p:nvPr/>
        </p:nvSpPr>
        <p:spPr>
          <a:xfrm>
            <a:off x="4853355" y="696372"/>
            <a:ext cx="2453053" cy="84228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4824EE4-26E6-475A-BB11-B4974FA48DD2}"/>
              </a:ext>
            </a:extLst>
          </p:cNvPr>
          <p:cNvGrpSpPr/>
          <p:nvPr/>
        </p:nvGrpSpPr>
        <p:grpSpPr>
          <a:xfrm>
            <a:off x="5227273" y="966669"/>
            <a:ext cx="1737453" cy="301861"/>
            <a:chOff x="5111755" y="946647"/>
            <a:chExt cx="2097734" cy="34995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356E9B0-ED61-42AE-8CF6-136557B2E7F9}"/>
                </a:ext>
              </a:extLst>
            </p:cNvPr>
            <p:cNvSpPr/>
            <p:nvPr/>
          </p:nvSpPr>
          <p:spPr>
            <a:xfrm>
              <a:off x="5111755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66EFCB2-6769-430F-A2F4-2CBD1B3E703C}"/>
                </a:ext>
              </a:extLst>
            </p:cNvPr>
            <p:cNvSpPr/>
            <p:nvPr/>
          </p:nvSpPr>
          <p:spPr>
            <a:xfrm>
              <a:off x="5555031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A6F89CC-99BB-44EA-B595-5ACB12598D4E}"/>
                </a:ext>
              </a:extLst>
            </p:cNvPr>
            <p:cNvSpPr/>
            <p:nvPr/>
          </p:nvSpPr>
          <p:spPr>
            <a:xfrm>
              <a:off x="6004213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9AE6EBF-485A-437F-A6B6-E35E99FF98E4}"/>
                </a:ext>
              </a:extLst>
            </p:cNvPr>
            <p:cNvSpPr/>
            <p:nvPr/>
          </p:nvSpPr>
          <p:spPr>
            <a:xfrm>
              <a:off x="6442195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8762A8E-B9F4-4380-9890-D33169DC4025}"/>
                </a:ext>
              </a:extLst>
            </p:cNvPr>
            <p:cNvSpPr/>
            <p:nvPr/>
          </p:nvSpPr>
          <p:spPr>
            <a:xfrm>
              <a:off x="6891377" y="946647"/>
              <a:ext cx="318112" cy="349958"/>
            </a:xfrm>
            <a:prstGeom prst="ellipse">
              <a:avLst/>
            </a:prstGeom>
            <a:solidFill>
              <a:srgbClr val="E8E8E8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A8FE40D-7B12-4425-ACDB-FA29330F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68" y="5740400"/>
            <a:ext cx="2638120" cy="16985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7252EC-C54C-46BE-8206-409119F174C0}"/>
              </a:ext>
            </a:extLst>
          </p:cNvPr>
          <p:cNvSpPr txBox="1"/>
          <p:nvPr/>
        </p:nvSpPr>
        <p:spPr>
          <a:xfrm>
            <a:off x="760982" y="1571976"/>
            <a:ext cx="331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err="1"/>
              <a:t>Mapping.rml</a:t>
            </a:r>
            <a:endParaRPr lang="en-US" altLang="zh-CN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47B357F0-FE2D-46FA-A8E8-E5507636B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34" y="2079904"/>
            <a:ext cx="4010121" cy="35000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BD17070-3BF9-4F1C-AF34-E25AA7997A7E}"/>
              </a:ext>
            </a:extLst>
          </p:cNvPr>
          <p:cNvSpPr txBox="1"/>
          <p:nvPr/>
        </p:nvSpPr>
        <p:spPr>
          <a:xfrm>
            <a:off x="7306408" y="1433477"/>
            <a:ext cx="375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2.Obtener </a:t>
            </a:r>
            <a:r>
              <a:rPr lang="en-US" altLang="zh-CN" err="1"/>
              <a:t>Output.nt</a:t>
            </a:r>
            <a:r>
              <a:rPr lang="en-US" altLang="zh-CN"/>
              <a:t> </a:t>
            </a:r>
            <a:r>
              <a:rPr lang="en-US" altLang="zh-CN" err="1"/>
              <a:t>medainte</a:t>
            </a:r>
            <a:r>
              <a:rPr lang="en-US" altLang="zh-CN"/>
              <a:t> </a:t>
            </a:r>
            <a:r>
              <a:rPr lang="en-US" altLang="zh-CN" err="1"/>
              <a:t>Helio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504488F6-960E-4440-866D-6AB8AE51CB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98" y="2079808"/>
            <a:ext cx="4048844" cy="35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1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>
            <a:extLst>
              <a:ext uri="{FF2B5EF4-FFF2-40B4-BE49-F238E27FC236}">
                <a16:creationId xmlns:a16="http://schemas.microsoft.com/office/drawing/2014/main" id="{2C553AC0-D674-45BB-B344-12230230B825}"/>
              </a:ext>
            </a:extLst>
          </p:cNvPr>
          <p:cNvSpPr/>
          <p:nvPr/>
        </p:nvSpPr>
        <p:spPr>
          <a:xfrm>
            <a:off x="769984" y="317865"/>
            <a:ext cx="1077749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srgbClr val="262626"/>
                </a:solidFill>
                <a:cs typeface="+mn-ea"/>
                <a:sym typeface="+mn-lt"/>
              </a:rPr>
              <a:t>RML mappings</a:t>
            </a:r>
            <a:endParaRPr lang="zh-CN" altLang="en-US" sz="2400">
              <a:solidFill>
                <a:srgbClr val="262626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98923E0-AA9C-4014-9876-B3F66B0CD01C}"/>
              </a:ext>
            </a:extLst>
          </p:cNvPr>
          <p:cNvCxnSpPr>
            <a:cxnSpLocks/>
          </p:cNvCxnSpPr>
          <p:nvPr/>
        </p:nvCxnSpPr>
        <p:spPr>
          <a:xfrm>
            <a:off x="769985" y="1117600"/>
            <a:ext cx="107774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8F73F89-5D29-445D-8975-26E2E16061A4}"/>
              </a:ext>
            </a:extLst>
          </p:cNvPr>
          <p:cNvSpPr/>
          <p:nvPr/>
        </p:nvSpPr>
        <p:spPr>
          <a:xfrm>
            <a:off x="4853355" y="696372"/>
            <a:ext cx="2453053" cy="84228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4824EE4-26E6-475A-BB11-B4974FA48DD2}"/>
              </a:ext>
            </a:extLst>
          </p:cNvPr>
          <p:cNvGrpSpPr/>
          <p:nvPr/>
        </p:nvGrpSpPr>
        <p:grpSpPr>
          <a:xfrm>
            <a:off x="5227271" y="966669"/>
            <a:ext cx="1737452" cy="301861"/>
            <a:chOff x="5111755" y="946647"/>
            <a:chExt cx="2097734" cy="34995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356E9B0-ED61-42AE-8CF6-136557B2E7F9}"/>
                </a:ext>
              </a:extLst>
            </p:cNvPr>
            <p:cNvSpPr/>
            <p:nvPr/>
          </p:nvSpPr>
          <p:spPr>
            <a:xfrm>
              <a:off x="5111755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66EFCB2-6769-430F-A2F4-2CBD1B3E703C}"/>
                </a:ext>
              </a:extLst>
            </p:cNvPr>
            <p:cNvSpPr/>
            <p:nvPr/>
          </p:nvSpPr>
          <p:spPr>
            <a:xfrm>
              <a:off x="5555031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A6F89CC-99BB-44EA-B595-5ACB12598D4E}"/>
                </a:ext>
              </a:extLst>
            </p:cNvPr>
            <p:cNvSpPr/>
            <p:nvPr/>
          </p:nvSpPr>
          <p:spPr>
            <a:xfrm>
              <a:off x="6004213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9AE6EBF-485A-437F-A6B6-E35E99FF98E4}"/>
                </a:ext>
              </a:extLst>
            </p:cNvPr>
            <p:cNvSpPr/>
            <p:nvPr/>
          </p:nvSpPr>
          <p:spPr>
            <a:xfrm>
              <a:off x="6442195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8762A8E-B9F4-4380-9890-D33169DC4025}"/>
                </a:ext>
              </a:extLst>
            </p:cNvPr>
            <p:cNvSpPr/>
            <p:nvPr/>
          </p:nvSpPr>
          <p:spPr>
            <a:xfrm>
              <a:off x="6891377" y="946647"/>
              <a:ext cx="318112" cy="349958"/>
            </a:xfrm>
            <a:prstGeom prst="ellipse">
              <a:avLst/>
            </a:prstGeom>
            <a:solidFill>
              <a:srgbClr val="E8E8E8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DCF10F0F-0715-492A-ADB0-AECB87112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5" b="-2005"/>
          <a:stretch/>
        </p:blipFill>
        <p:spPr>
          <a:xfrm>
            <a:off x="3861356" y="2676958"/>
            <a:ext cx="5943256" cy="3580348"/>
          </a:xfrm>
          <a:prstGeom prst="rect">
            <a:avLst/>
          </a:prstGeom>
        </p:spPr>
      </p:pic>
      <p:pic>
        <p:nvPicPr>
          <p:cNvPr id="4098" name="Picture 2" descr="Logos for RDF Formats (RDF/XML, Turtle, RDFa, SPARQL, R2RML, SHACL)">
            <a:extLst>
              <a:ext uri="{FF2B5EF4-FFF2-40B4-BE49-F238E27FC236}">
                <a16:creationId xmlns:a16="http://schemas.microsoft.com/office/drawing/2014/main" id="{EA9D449E-C315-49B1-A190-B3B9410E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93" y="139938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8171E0-BD36-45FD-A0F3-385F59944774}"/>
              </a:ext>
            </a:extLst>
          </p:cNvPr>
          <p:cNvSpPr txBox="1"/>
          <p:nvPr/>
        </p:nvSpPr>
        <p:spPr>
          <a:xfrm>
            <a:off x="5376250" y="2154221"/>
            <a:ext cx="291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err="1"/>
              <a:t>Comprobaci</a:t>
            </a:r>
            <a:r>
              <a:rPr lang="es-ES" altLang="zh-CN" err="1"/>
              <a:t>ó</a:t>
            </a:r>
            <a:r>
              <a:rPr lang="en-US" altLang="zh-CN"/>
              <a:t>n </a:t>
            </a:r>
            <a:r>
              <a:rPr lang="en-US" altLang="zh-CN" err="1"/>
              <a:t>mediante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8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>
            <a:extLst>
              <a:ext uri="{FF2B5EF4-FFF2-40B4-BE49-F238E27FC236}">
                <a16:creationId xmlns:a16="http://schemas.microsoft.com/office/drawing/2014/main" id="{2C553AC0-D674-45BB-B344-12230230B825}"/>
              </a:ext>
            </a:extLst>
          </p:cNvPr>
          <p:cNvSpPr/>
          <p:nvPr/>
        </p:nvSpPr>
        <p:spPr>
          <a:xfrm>
            <a:off x="769984" y="317865"/>
            <a:ext cx="1077749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srgbClr val="262626"/>
                </a:solidFill>
                <a:cs typeface="+mn-ea"/>
                <a:sym typeface="+mn-lt"/>
              </a:rPr>
              <a:t>Data Link</a:t>
            </a:r>
            <a:endParaRPr lang="zh-CN" altLang="en-US" sz="2400">
              <a:solidFill>
                <a:srgbClr val="262626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98923E0-AA9C-4014-9876-B3F66B0CD01C}"/>
              </a:ext>
            </a:extLst>
          </p:cNvPr>
          <p:cNvCxnSpPr>
            <a:cxnSpLocks/>
          </p:cNvCxnSpPr>
          <p:nvPr/>
        </p:nvCxnSpPr>
        <p:spPr>
          <a:xfrm>
            <a:off x="769985" y="1117600"/>
            <a:ext cx="107774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8F73F89-5D29-445D-8975-26E2E16061A4}"/>
              </a:ext>
            </a:extLst>
          </p:cNvPr>
          <p:cNvSpPr/>
          <p:nvPr/>
        </p:nvSpPr>
        <p:spPr>
          <a:xfrm>
            <a:off x="4853355" y="696372"/>
            <a:ext cx="2453053" cy="84228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4824EE4-26E6-475A-BB11-B4974FA48DD2}"/>
              </a:ext>
            </a:extLst>
          </p:cNvPr>
          <p:cNvGrpSpPr/>
          <p:nvPr/>
        </p:nvGrpSpPr>
        <p:grpSpPr>
          <a:xfrm>
            <a:off x="5227273" y="966669"/>
            <a:ext cx="1737453" cy="301861"/>
            <a:chOff x="5111755" y="946647"/>
            <a:chExt cx="2097734" cy="34995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356E9B0-ED61-42AE-8CF6-136557B2E7F9}"/>
                </a:ext>
              </a:extLst>
            </p:cNvPr>
            <p:cNvSpPr/>
            <p:nvPr/>
          </p:nvSpPr>
          <p:spPr>
            <a:xfrm>
              <a:off x="5111755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66EFCB2-6769-430F-A2F4-2CBD1B3E703C}"/>
                </a:ext>
              </a:extLst>
            </p:cNvPr>
            <p:cNvSpPr/>
            <p:nvPr/>
          </p:nvSpPr>
          <p:spPr>
            <a:xfrm>
              <a:off x="5555031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A6F89CC-99BB-44EA-B595-5ACB12598D4E}"/>
                </a:ext>
              </a:extLst>
            </p:cNvPr>
            <p:cNvSpPr/>
            <p:nvPr/>
          </p:nvSpPr>
          <p:spPr>
            <a:xfrm>
              <a:off x="6004213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9AE6EBF-485A-437F-A6B6-E35E99FF98E4}"/>
                </a:ext>
              </a:extLst>
            </p:cNvPr>
            <p:cNvSpPr/>
            <p:nvPr/>
          </p:nvSpPr>
          <p:spPr>
            <a:xfrm>
              <a:off x="6442195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8762A8E-B9F4-4380-9890-D33169DC4025}"/>
                </a:ext>
              </a:extLst>
            </p:cNvPr>
            <p:cNvSpPr/>
            <p:nvPr/>
          </p:nvSpPr>
          <p:spPr>
            <a:xfrm>
              <a:off x="6891377" y="946647"/>
              <a:ext cx="318112" cy="349958"/>
            </a:xfrm>
            <a:prstGeom prst="ellips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BF1EC0-E5EB-43B7-B259-C4B8E61F677B}"/>
              </a:ext>
            </a:extLst>
          </p:cNvPr>
          <p:cNvGrpSpPr/>
          <p:nvPr/>
        </p:nvGrpSpPr>
        <p:grpSpPr>
          <a:xfrm>
            <a:off x="582068" y="2271569"/>
            <a:ext cx="5878880" cy="3619762"/>
            <a:chOff x="954104" y="2017986"/>
            <a:chExt cx="5878880" cy="3619762"/>
          </a:xfrm>
        </p:grpSpPr>
        <p:pic>
          <p:nvPicPr>
            <p:cNvPr id="5" name="图片 4" descr="表格&#10;&#10;低可信度描述已自动生成">
              <a:extLst>
                <a:ext uri="{FF2B5EF4-FFF2-40B4-BE49-F238E27FC236}">
                  <a16:creationId xmlns:a16="http://schemas.microsoft.com/office/drawing/2014/main" id="{49BDFD07-FC28-419A-A780-6E4B83AF1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104" y="2066564"/>
              <a:ext cx="5878880" cy="3571184"/>
            </a:xfrm>
            <a:prstGeom prst="rect">
              <a:avLst/>
            </a:prstGeom>
          </p:spPr>
        </p:pic>
        <p:sp>
          <p:nvSpPr>
            <p:cNvPr id="8" name="流程图: 可选过程 7">
              <a:extLst>
                <a:ext uri="{FF2B5EF4-FFF2-40B4-BE49-F238E27FC236}">
                  <a16:creationId xmlns:a16="http://schemas.microsoft.com/office/drawing/2014/main" id="{9C47F535-C8CC-46FE-927C-0D1DE6CAA0A4}"/>
                </a:ext>
              </a:extLst>
            </p:cNvPr>
            <p:cNvSpPr/>
            <p:nvPr/>
          </p:nvSpPr>
          <p:spPr>
            <a:xfrm>
              <a:off x="1803575" y="2017986"/>
              <a:ext cx="952237" cy="3619762"/>
            </a:xfrm>
            <a:prstGeom prst="flowChartAlternate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流程图: 可选过程 21">
              <a:extLst>
                <a:ext uri="{FF2B5EF4-FFF2-40B4-BE49-F238E27FC236}">
                  <a16:creationId xmlns:a16="http://schemas.microsoft.com/office/drawing/2014/main" id="{1744CEA8-777C-4053-AE68-48B8DF6B815A}"/>
                </a:ext>
              </a:extLst>
            </p:cNvPr>
            <p:cNvSpPr/>
            <p:nvPr/>
          </p:nvSpPr>
          <p:spPr>
            <a:xfrm>
              <a:off x="3901118" y="2017986"/>
              <a:ext cx="952237" cy="3619762"/>
            </a:xfrm>
            <a:prstGeom prst="flowChartAlternate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流程图: 可选过程 22">
              <a:extLst>
                <a:ext uri="{FF2B5EF4-FFF2-40B4-BE49-F238E27FC236}">
                  <a16:creationId xmlns:a16="http://schemas.microsoft.com/office/drawing/2014/main" id="{034C8792-9D45-4986-A301-A877B60D8C75}"/>
                </a:ext>
              </a:extLst>
            </p:cNvPr>
            <p:cNvSpPr/>
            <p:nvPr/>
          </p:nvSpPr>
          <p:spPr>
            <a:xfrm>
              <a:off x="5880747" y="2017986"/>
              <a:ext cx="952237" cy="3619762"/>
            </a:xfrm>
            <a:prstGeom prst="flowChartAlternate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00CFFF55-B586-4B3E-96CE-A4B2240D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65" y="1328040"/>
            <a:ext cx="4081212" cy="84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BFEB39F-D233-40D0-99BE-0AFF4BB0240E}"/>
              </a:ext>
            </a:extLst>
          </p:cNvPr>
          <p:cNvSpPr txBox="1"/>
          <p:nvPr/>
        </p:nvSpPr>
        <p:spPr>
          <a:xfrm>
            <a:off x="7145741" y="3254025"/>
            <a:ext cx="4401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/>
              <a:t>Pasos:</a:t>
            </a:r>
          </a:p>
          <a:p>
            <a:pPr marL="342900" indent="-342900">
              <a:buFont typeface="+mj-lt"/>
              <a:buAutoNum type="arabicPeriod"/>
            </a:pPr>
            <a:r>
              <a:rPr lang="es-ES" altLang="zh-CN"/>
              <a:t>Obtener Links Mediante </a:t>
            </a:r>
            <a:r>
              <a:rPr lang="es-ES" altLang="zh-CN" err="1"/>
              <a:t>OpenRefine</a:t>
            </a:r>
            <a:endParaRPr lang="es-ES" altLang="zh-CN"/>
          </a:p>
          <a:p>
            <a:pPr marL="342900" indent="-342900">
              <a:buFont typeface="+mj-lt"/>
              <a:buAutoNum type="arabicPeriod"/>
            </a:pPr>
            <a:r>
              <a:rPr lang="es-ES" altLang="zh-CN"/>
              <a:t>Realizar el </a:t>
            </a:r>
            <a:r>
              <a:rPr lang="es-ES" altLang="zh-CN" err="1"/>
              <a:t>Mapping</a:t>
            </a:r>
            <a:r>
              <a:rPr lang="en-US" altLang="zh-CN"/>
              <a:t>-with-links</a:t>
            </a:r>
            <a:r>
              <a:rPr lang="es-ES" altLang="zh-CN"/>
              <a:t>.</a:t>
            </a:r>
            <a:r>
              <a:rPr lang="es-ES" altLang="zh-CN" err="1"/>
              <a:t>rml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 err="1"/>
              <a:t>Obtener</a:t>
            </a:r>
            <a:r>
              <a:rPr lang="en-US" altLang="zh-CN"/>
              <a:t> </a:t>
            </a:r>
            <a:r>
              <a:rPr lang="en-US" altLang="zh-CN" err="1"/>
              <a:t>el</a:t>
            </a:r>
            <a:r>
              <a:rPr lang="en-US" altLang="zh-CN"/>
              <a:t> output-with-links.nt con </a:t>
            </a:r>
            <a:r>
              <a:rPr lang="en-US" altLang="zh-CN" err="1"/>
              <a:t>Helio</a:t>
            </a:r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0507577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宽屏</PresentationFormat>
  <Paragraphs>46</Paragraphs>
  <Slides>15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  <vt:variant>
        <vt:lpstr>自定义放映</vt:lpstr>
      </vt:variant>
      <vt:variant>
        <vt:i4>1</vt:i4>
      </vt:variant>
    </vt:vector>
  </HeadingPairs>
  <TitlesOfParts>
    <vt:vector size="22" baseType="lpstr">
      <vt:lpstr>宋体</vt:lpstr>
      <vt:lpstr>Agency FB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XINGHONG WU</cp:lastModifiedBy>
  <cp:revision>1</cp:revision>
  <dcterms:created xsi:type="dcterms:W3CDTF">2019-06-19T02:08:00Z</dcterms:created>
  <dcterms:modified xsi:type="dcterms:W3CDTF">2021-11-09T18:47:37Z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2052-11.1.0.9069</vt:lpwstr>
  </property>
</Properties>
</file>